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7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57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89234-0EC0-45FB-8BA5-438E3B85308E}" type="doc">
      <dgm:prSet loTypeId="urn:microsoft.com/office/officeart/2005/8/layout/cycle5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569F90-AD97-41BF-A4A1-E79016C0A713}">
      <dgm:prSet phldrT="[Текст]" custT="1"/>
      <dgm:spPr/>
      <dgm:t>
        <a:bodyPr/>
        <a:lstStyle/>
        <a:p>
          <a:r>
            <a:rPr lang="ru-RU" sz="2000" b="0" dirty="0" smtClean="0">
              <a:latin typeface="Arial" pitchFamily="34" charset="0"/>
              <a:cs typeface="Arial" pitchFamily="34" charset="0"/>
            </a:rPr>
            <a:t>бабочка откладывает яйца</a:t>
          </a:r>
          <a:endParaRPr lang="ru-RU" sz="2000" b="0" dirty="0">
            <a:latin typeface="Arial" pitchFamily="34" charset="0"/>
            <a:cs typeface="Arial" pitchFamily="34" charset="0"/>
          </a:endParaRPr>
        </a:p>
      </dgm:t>
    </dgm:pt>
    <dgm:pt modelId="{3807F356-FE6C-4525-95D1-2E747561422D}" type="parTrans" cxnId="{6622A4C1-8CAF-4603-961F-F6B3B799AE44}">
      <dgm:prSet/>
      <dgm:spPr/>
      <dgm:t>
        <a:bodyPr/>
        <a:lstStyle/>
        <a:p>
          <a:endParaRPr lang="ru-RU"/>
        </a:p>
      </dgm:t>
    </dgm:pt>
    <dgm:pt modelId="{6D2A6387-A0B6-48DC-B6FE-B9AC8811DDBE}" type="sibTrans" cxnId="{6622A4C1-8CAF-4603-961F-F6B3B799AE44}">
      <dgm:prSet/>
      <dgm:spPr/>
      <dgm:t>
        <a:bodyPr/>
        <a:lstStyle/>
        <a:p>
          <a:endParaRPr lang="ru-RU"/>
        </a:p>
      </dgm:t>
    </dgm:pt>
    <dgm:pt modelId="{B4880A6F-77A5-4FF9-B873-2B6879705D04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из яиц выводятся гусеницы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954F9FB1-CDAE-4AB2-8B75-688F7E7DF74C}" type="parTrans" cxnId="{68B77467-55C3-4002-9D3B-889E6A261810}">
      <dgm:prSet/>
      <dgm:spPr/>
      <dgm:t>
        <a:bodyPr/>
        <a:lstStyle/>
        <a:p>
          <a:endParaRPr lang="ru-RU"/>
        </a:p>
      </dgm:t>
    </dgm:pt>
    <dgm:pt modelId="{A34E2934-5BF0-4D2F-AC78-4A484C1E0D3E}" type="sibTrans" cxnId="{68B77467-55C3-4002-9D3B-889E6A261810}">
      <dgm:prSet/>
      <dgm:spPr/>
      <dgm:t>
        <a:bodyPr/>
        <a:lstStyle/>
        <a:p>
          <a:endParaRPr lang="ru-RU"/>
        </a:p>
      </dgm:t>
    </dgm:pt>
    <dgm:pt modelId="{056DB8C8-63AA-4334-8BEE-DC4FB2FD5F4F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гусеницы превращаются в куколку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7C7FA227-D639-46BE-8B31-3DE7C19AC13A}" type="parTrans" cxnId="{6BD5D0F4-5512-44DB-B5CC-2D20A65498A8}">
      <dgm:prSet/>
      <dgm:spPr/>
      <dgm:t>
        <a:bodyPr/>
        <a:lstStyle/>
        <a:p>
          <a:endParaRPr lang="ru-RU"/>
        </a:p>
      </dgm:t>
    </dgm:pt>
    <dgm:pt modelId="{7013215D-A250-4D6C-AA00-885E70D288AC}" type="sibTrans" cxnId="{6BD5D0F4-5512-44DB-B5CC-2D20A65498A8}">
      <dgm:prSet/>
      <dgm:spPr/>
      <dgm:t>
        <a:bodyPr/>
        <a:lstStyle/>
        <a:p>
          <a:endParaRPr lang="ru-RU"/>
        </a:p>
      </dgm:t>
    </dgm:pt>
    <dgm:pt modelId="{98B210BE-6AB2-4C62-BC5A-A19FF072BAE0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куколка превращается в бабочку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34853910-E43E-4821-89B8-EDC6F806F980}" type="parTrans" cxnId="{A1E89BC0-7A46-4966-8101-BACD3811756C}">
      <dgm:prSet/>
      <dgm:spPr/>
      <dgm:t>
        <a:bodyPr/>
        <a:lstStyle/>
        <a:p>
          <a:endParaRPr lang="ru-RU"/>
        </a:p>
      </dgm:t>
    </dgm:pt>
    <dgm:pt modelId="{196A2522-BEF5-44C3-A8A0-FA2E07557126}" type="sibTrans" cxnId="{A1E89BC0-7A46-4966-8101-BACD3811756C}">
      <dgm:prSet/>
      <dgm:spPr/>
      <dgm:t>
        <a:bodyPr/>
        <a:lstStyle/>
        <a:p>
          <a:endParaRPr lang="ru-RU"/>
        </a:p>
      </dgm:t>
    </dgm:pt>
    <dgm:pt modelId="{B7AB9B46-5BE1-4192-8940-7C5F86E60873}" type="pres">
      <dgm:prSet presAssocID="{BE489234-0EC0-45FB-8BA5-438E3B85308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41D4FE-BAB3-430F-8627-0A48FF4E806E}" type="pres">
      <dgm:prSet presAssocID="{08569F90-AD97-41BF-A4A1-E79016C0A713}" presName="node" presStyleLbl="node1" presStyleIdx="0" presStyleCnt="4" custScaleX="173769" custRadScaleRad="100102" custRadScaleInc="5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8170B5-25CB-4F72-9CC0-AE3F2BC26C43}" type="pres">
      <dgm:prSet presAssocID="{08569F90-AD97-41BF-A4A1-E79016C0A713}" presName="spNode" presStyleCnt="0"/>
      <dgm:spPr/>
    </dgm:pt>
    <dgm:pt modelId="{D3E27BB3-4EF6-4499-81A5-F560CA4E2AE1}" type="pres">
      <dgm:prSet presAssocID="{6D2A6387-A0B6-48DC-B6FE-B9AC8811DDBE}" presName="sibTrans" presStyleLbl="sibTrans1D1" presStyleIdx="0" presStyleCnt="4"/>
      <dgm:spPr/>
      <dgm:t>
        <a:bodyPr/>
        <a:lstStyle/>
        <a:p>
          <a:endParaRPr lang="ru-RU"/>
        </a:p>
      </dgm:t>
    </dgm:pt>
    <dgm:pt modelId="{63FCB77C-65BF-44E6-A57C-A03BC6016FFD}" type="pres">
      <dgm:prSet presAssocID="{B4880A6F-77A5-4FF9-B873-2B6879705D04}" presName="node" presStyleLbl="node1" presStyleIdx="1" presStyleCnt="4" custScaleX="174308" custRadScaleRad="122813" custRadScaleInc="19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A7CC1-7864-4551-B82F-1BFBDFB2A039}" type="pres">
      <dgm:prSet presAssocID="{B4880A6F-77A5-4FF9-B873-2B6879705D04}" presName="spNode" presStyleCnt="0"/>
      <dgm:spPr/>
    </dgm:pt>
    <dgm:pt modelId="{9D29B27C-2923-430C-8D54-1A52C7BF5B51}" type="pres">
      <dgm:prSet presAssocID="{A34E2934-5BF0-4D2F-AC78-4A484C1E0D3E}" presName="sibTrans" presStyleLbl="sibTrans1D1" presStyleIdx="1" presStyleCnt="4"/>
      <dgm:spPr/>
      <dgm:t>
        <a:bodyPr/>
        <a:lstStyle/>
        <a:p>
          <a:endParaRPr lang="ru-RU"/>
        </a:p>
      </dgm:t>
    </dgm:pt>
    <dgm:pt modelId="{0BAD2075-3E8F-46E2-91F9-F9D90E31E4F4}" type="pres">
      <dgm:prSet presAssocID="{056DB8C8-63AA-4334-8BEE-DC4FB2FD5F4F}" presName="node" presStyleLbl="node1" presStyleIdx="2" presStyleCnt="4" custScaleX="169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4136D9-6B56-46D7-AF8C-2A7333EE3B66}" type="pres">
      <dgm:prSet presAssocID="{056DB8C8-63AA-4334-8BEE-DC4FB2FD5F4F}" presName="spNode" presStyleCnt="0"/>
      <dgm:spPr/>
    </dgm:pt>
    <dgm:pt modelId="{CB4E3702-2F79-4C45-84D4-FEEBE65DA753}" type="pres">
      <dgm:prSet presAssocID="{7013215D-A250-4D6C-AA00-885E70D288AC}" presName="sibTrans" presStyleLbl="sibTrans1D1" presStyleIdx="2" presStyleCnt="4"/>
      <dgm:spPr/>
      <dgm:t>
        <a:bodyPr/>
        <a:lstStyle/>
        <a:p>
          <a:endParaRPr lang="ru-RU"/>
        </a:p>
      </dgm:t>
    </dgm:pt>
    <dgm:pt modelId="{502FEB3B-CB26-4CEF-BB82-51BFD08FBA75}" type="pres">
      <dgm:prSet presAssocID="{98B210BE-6AB2-4C62-BC5A-A19FF072BAE0}" presName="node" presStyleLbl="node1" presStyleIdx="3" presStyleCnt="4" custScaleX="1848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B256F8-7811-4DE2-930A-53DE3976408B}" type="pres">
      <dgm:prSet presAssocID="{98B210BE-6AB2-4C62-BC5A-A19FF072BAE0}" presName="spNode" presStyleCnt="0"/>
      <dgm:spPr/>
    </dgm:pt>
    <dgm:pt modelId="{408BAFE3-FEC8-4CF2-9302-7A90F681A68F}" type="pres">
      <dgm:prSet presAssocID="{196A2522-BEF5-44C3-A8A0-FA2E07557126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87BF38B9-EB01-4454-900C-5FC26FCBF0BC}" type="presOf" srcId="{196A2522-BEF5-44C3-A8A0-FA2E07557126}" destId="{408BAFE3-FEC8-4CF2-9302-7A90F681A68F}" srcOrd="0" destOrd="0" presId="urn:microsoft.com/office/officeart/2005/8/layout/cycle5"/>
    <dgm:cxn modelId="{C9CB30F7-61DF-42E5-99FF-816A050D2125}" type="presOf" srcId="{6D2A6387-A0B6-48DC-B6FE-B9AC8811DDBE}" destId="{D3E27BB3-4EF6-4499-81A5-F560CA4E2AE1}" srcOrd="0" destOrd="0" presId="urn:microsoft.com/office/officeart/2005/8/layout/cycle5"/>
    <dgm:cxn modelId="{6BD5D0F4-5512-44DB-B5CC-2D20A65498A8}" srcId="{BE489234-0EC0-45FB-8BA5-438E3B85308E}" destId="{056DB8C8-63AA-4334-8BEE-DC4FB2FD5F4F}" srcOrd="2" destOrd="0" parTransId="{7C7FA227-D639-46BE-8B31-3DE7C19AC13A}" sibTransId="{7013215D-A250-4D6C-AA00-885E70D288AC}"/>
    <dgm:cxn modelId="{899AC168-6306-4F98-82F7-62289581EF5B}" type="presOf" srcId="{7013215D-A250-4D6C-AA00-885E70D288AC}" destId="{CB4E3702-2F79-4C45-84D4-FEEBE65DA753}" srcOrd="0" destOrd="0" presId="urn:microsoft.com/office/officeart/2005/8/layout/cycle5"/>
    <dgm:cxn modelId="{7A34677C-6B24-473D-A9E6-C5BC505A108D}" type="presOf" srcId="{BE489234-0EC0-45FB-8BA5-438E3B85308E}" destId="{B7AB9B46-5BE1-4192-8940-7C5F86E60873}" srcOrd="0" destOrd="0" presId="urn:microsoft.com/office/officeart/2005/8/layout/cycle5"/>
    <dgm:cxn modelId="{A1E89BC0-7A46-4966-8101-BACD3811756C}" srcId="{BE489234-0EC0-45FB-8BA5-438E3B85308E}" destId="{98B210BE-6AB2-4C62-BC5A-A19FF072BAE0}" srcOrd="3" destOrd="0" parTransId="{34853910-E43E-4821-89B8-EDC6F806F980}" sibTransId="{196A2522-BEF5-44C3-A8A0-FA2E07557126}"/>
    <dgm:cxn modelId="{68B77467-55C3-4002-9D3B-889E6A261810}" srcId="{BE489234-0EC0-45FB-8BA5-438E3B85308E}" destId="{B4880A6F-77A5-4FF9-B873-2B6879705D04}" srcOrd="1" destOrd="0" parTransId="{954F9FB1-CDAE-4AB2-8B75-688F7E7DF74C}" sibTransId="{A34E2934-5BF0-4D2F-AC78-4A484C1E0D3E}"/>
    <dgm:cxn modelId="{61DA40EC-8391-4893-BD86-D380385EF001}" type="presOf" srcId="{B4880A6F-77A5-4FF9-B873-2B6879705D04}" destId="{63FCB77C-65BF-44E6-A57C-A03BC6016FFD}" srcOrd="0" destOrd="0" presId="urn:microsoft.com/office/officeart/2005/8/layout/cycle5"/>
    <dgm:cxn modelId="{0B22586C-03D1-40CF-9BFB-DC8E5A87790E}" type="presOf" srcId="{08569F90-AD97-41BF-A4A1-E79016C0A713}" destId="{E641D4FE-BAB3-430F-8627-0A48FF4E806E}" srcOrd="0" destOrd="0" presId="urn:microsoft.com/office/officeart/2005/8/layout/cycle5"/>
    <dgm:cxn modelId="{6622A4C1-8CAF-4603-961F-F6B3B799AE44}" srcId="{BE489234-0EC0-45FB-8BA5-438E3B85308E}" destId="{08569F90-AD97-41BF-A4A1-E79016C0A713}" srcOrd="0" destOrd="0" parTransId="{3807F356-FE6C-4525-95D1-2E747561422D}" sibTransId="{6D2A6387-A0B6-48DC-B6FE-B9AC8811DDBE}"/>
    <dgm:cxn modelId="{92953B46-770B-44FC-8F28-E8DD1B869C54}" type="presOf" srcId="{056DB8C8-63AA-4334-8BEE-DC4FB2FD5F4F}" destId="{0BAD2075-3E8F-46E2-91F9-F9D90E31E4F4}" srcOrd="0" destOrd="0" presId="urn:microsoft.com/office/officeart/2005/8/layout/cycle5"/>
    <dgm:cxn modelId="{AAC7A009-96CE-4218-A437-32426639EAB2}" type="presOf" srcId="{A34E2934-5BF0-4D2F-AC78-4A484C1E0D3E}" destId="{9D29B27C-2923-430C-8D54-1A52C7BF5B51}" srcOrd="0" destOrd="0" presId="urn:microsoft.com/office/officeart/2005/8/layout/cycle5"/>
    <dgm:cxn modelId="{CF29C6DA-DFDF-4629-B5C1-0E73EBC3484A}" type="presOf" srcId="{98B210BE-6AB2-4C62-BC5A-A19FF072BAE0}" destId="{502FEB3B-CB26-4CEF-BB82-51BFD08FBA75}" srcOrd="0" destOrd="0" presId="urn:microsoft.com/office/officeart/2005/8/layout/cycle5"/>
    <dgm:cxn modelId="{08B57349-42B5-42BE-AF24-3F69BE3F1EFB}" type="presParOf" srcId="{B7AB9B46-5BE1-4192-8940-7C5F86E60873}" destId="{E641D4FE-BAB3-430F-8627-0A48FF4E806E}" srcOrd="0" destOrd="0" presId="urn:microsoft.com/office/officeart/2005/8/layout/cycle5"/>
    <dgm:cxn modelId="{17EA61EF-9FAE-4EE2-AB9C-6257E4180DD9}" type="presParOf" srcId="{B7AB9B46-5BE1-4192-8940-7C5F86E60873}" destId="{9B8170B5-25CB-4F72-9CC0-AE3F2BC26C43}" srcOrd="1" destOrd="0" presId="urn:microsoft.com/office/officeart/2005/8/layout/cycle5"/>
    <dgm:cxn modelId="{FB483890-9926-4848-BD09-27CE3AAF5BF2}" type="presParOf" srcId="{B7AB9B46-5BE1-4192-8940-7C5F86E60873}" destId="{D3E27BB3-4EF6-4499-81A5-F560CA4E2AE1}" srcOrd="2" destOrd="0" presId="urn:microsoft.com/office/officeart/2005/8/layout/cycle5"/>
    <dgm:cxn modelId="{E3880FBA-F4ED-4769-9A68-235D0CAB4A83}" type="presParOf" srcId="{B7AB9B46-5BE1-4192-8940-7C5F86E60873}" destId="{63FCB77C-65BF-44E6-A57C-A03BC6016FFD}" srcOrd="3" destOrd="0" presId="urn:microsoft.com/office/officeart/2005/8/layout/cycle5"/>
    <dgm:cxn modelId="{7AE0CFEF-9C5A-4C40-9F00-CD15FAB1BCDA}" type="presParOf" srcId="{B7AB9B46-5BE1-4192-8940-7C5F86E60873}" destId="{23BA7CC1-7864-4551-B82F-1BFBDFB2A039}" srcOrd="4" destOrd="0" presId="urn:microsoft.com/office/officeart/2005/8/layout/cycle5"/>
    <dgm:cxn modelId="{6093E233-563C-47E0-9AF6-F19CDDC4D622}" type="presParOf" srcId="{B7AB9B46-5BE1-4192-8940-7C5F86E60873}" destId="{9D29B27C-2923-430C-8D54-1A52C7BF5B51}" srcOrd="5" destOrd="0" presId="urn:microsoft.com/office/officeart/2005/8/layout/cycle5"/>
    <dgm:cxn modelId="{76BBACC4-7A4B-493F-A82B-172F7F431840}" type="presParOf" srcId="{B7AB9B46-5BE1-4192-8940-7C5F86E60873}" destId="{0BAD2075-3E8F-46E2-91F9-F9D90E31E4F4}" srcOrd="6" destOrd="0" presId="urn:microsoft.com/office/officeart/2005/8/layout/cycle5"/>
    <dgm:cxn modelId="{73C31FD4-FC32-4FBB-87CF-AAA53D32F46F}" type="presParOf" srcId="{B7AB9B46-5BE1-4192-8940-7C5F86E60873}" destId="{E44136D9-6B56-46D7-AF8C-2A7333EE3B66}" srcOrd="7" destOrd="0" presId="urn:microsoft.com/office/officeart/2005/8/layout/cycle5"/>
    <dgm:cxn modelId="{912F5CF6-D76F-4502-B9BA-5E60561E4E04}" type="presParOf" srcId="{B7AB9B46-5BE1-4192-8940-7C5F86E60873}" destId="{CB4E3702-2F79-4C45-84D4-FEEBE65DA753}" srcOrd="8" destOrd="0" presId="urn:microsoft.com/office/officeart/2005/8/layout/cycle5"/>
    <dgm:cxn modelId="{6EEB8144-41D1-45F4-81DA-359CF448BA58}" type="presParOf" srcId="{B7AB9B46-5BE1-4192-8940-7C5F86E60873}" destId="{502FEB3B-CB26-4CEF-BB82-51BFD08FBA75}" srcOrd="9" destOrd="0" presId="urn:microsoft.com/office/officeart/2005/8/layout/cycle5"/>
    <dgm:cxn modelId="{EB3F4F8A-B7DD-45B1-BE94-FA2BE6F81414}" type="presParOf" srcId="{B7AB9B46-5BE1-4192-8940-7C5F86E60873}" destId="{97B256F8-7811-4DE2-930A-53DE3976408B}" srcOrd="10" destOrd="0" presId="urn:microsoft.com/office/officeart/2005/8/layout/cycle5"/>
    <dgm:cxn modelId="{EC86CF0B-91FB-481C-929F-BE3E6EC1F561}" type="presParOf" srcId="{B7AB9B46-5BE1-4192-8940-7C5F86E60873}" destId="{408BAFE3-FEC8-4CF2-9302-7A90F681A68F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1D4FE-BAB3-430F-8627-0A48FF4E806E}">
      <dsp:nvSpPr>
        <dsp:cNvPr id="0" name=""/>
        <dsp:cNvSpPr/>
      </dsp:nvSpPr>
      <dsp:spPr>
        <a:xfrm>
          <a:off x="2214577" y="0"/>
          <a:ext cx="2168263" cy="811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Arial" pitchFamily="34" charset="0"/>
              <a:cs typeface="Arial" pitchFamily="34" charset="0"/>
            </a:rPr>
            <a:t>бабочка откладывает яйца</a:t>
          </a:r>
          <a:endParaRPr lang="ru-RU" sz="2000" b="0" kern="1200" dirty="0">
            <a:latin typeface="Arial" pitchFamily="34" charset="0"/>
            <a:cs typeface="Arial" pitchFamily="34" charset="0"/>
          </a:endParaRPr>
        </a:p>
      </dsp:txBody>
      <dsp:txXfrm>
        <a:off x="2254170" y="39593"/>
        <a:ext cx="2089077" cy="731874"/>
      </dsp:txXfrm>
    </dsp:sp>
    <dsp:sp modelId="{D3E27BB3-4EF6-4499-81A5-F560CA4E2AE1}">
      <dsp:nvSpPr>
        <dsp:cNvPr id="0" name=""/>
        <dsp:cNvSpPr/>
      </dsp:nvSpPr>
      <dsp:spPr>
        <a:xfrm>
          <a:off x="1941430" y="715361"/>
          <a:ext cx="2679850" cy="2679850"/>
        </a:xfrm>
        <a:custGeom>
          <a:avLst/>
          <a:gdLst/>
          <a:ahLst/>
          <a:cxnLst/>
          <a:rect l="0" t="0" r="0" b="0"/>
          <a:pathLst>
            <a:path>
              <a:moveTo>
                <a:pt x="1990022" y="168271"/>
              </a:moveTo>
              <a:arcTo wR="1339925" hR="1339925" stAng="17941433" swAng="134071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CB77C-65BF-44E6-A57C-A03BC6016FFD}">
      <dsp:nvSpPr>
        <dsp:cNvPr id="0" name=""/>
        <dsp:cNvSpPr/>
      </dsp:nvSpPr>
      <dsp:spPr>
        <a:xfrm>
          <a:off x="3817585" y="1357321"/>
          <a:ext cx="2174988" cy="811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из яиц выводятся гусеницы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3857178" y="1396914"/>
        <a:ext cx="2095802" cy="731874"/>
      </dsp:txXfrm>
    </dsp:sp>
    <dsp:sp modelId="{9D29B27C-2923-430C-8D54-1A52C7BF5B51}">
      <dsp:nvSpPr>
        <dsp:cNvPr id="0" name=""/>
        <dsp:cNvSpPr/>
      </dsp:nvSpPr>
      <dsp:spPr>
        <a:xfrm>
          <a:off x="1942697" y="90181"/>
          <a:ext cx="2679850" cy="2679850"/>
        </a:xfrm>
        <a:custGeom>
          <a:avLst/>
          <a:gdLst/>
          <a:ahLst/>
          <a:cxnLst/>
          <a:rect l="0" t="0" r="0" b="0"/>
          <a:pathLst>
            <a:path>
              <a:moveTo>
                <a:pt x="2359950" y="2208801"/>
              </a:moveTo>
              <a:arcTo wR="1339925" hR="1339925" stAng="2425499" swAng="129226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D2075-3E8F-46E2-91F9-F9D90E31E4F4}">
      <dsp:nvSpPr>
        <dsp:cNvPr id="0" name=""/>
        <dsp:cNvSpPr/>
      </dsp:nvSpPr>
      <dsp:spPr>
        <a:xfrm>
          <a:off x="2204808" y="2680643"/>
          <a:ext cx="2109504" cy="811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гусеницы превращаются в куколку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244401" y="2720236"/>
        <a:ext cx="2030318" cy="731874"/>
      </dsp:txXfrm>
    </dsp:sp>
    <dsp:sp modelId="{CB4E3702-2F79-4C45-84D4-FEEBE65DA753}">
      <dsp:nvSpPr>
        <dsp:cNvPr id="0" name=""/>
        <dsp:cNvSpPr/>
      </dsp:nvSpPr>
      <dsp:spPr>
        <a:xfrm>
          <a:off x="2159495" y="166464"/>
          <a:ext cx="2679850" cy="2679850"/>
        </a:xfrm>
        <a:custGeom>
          <a:avLst/>
          <a:gdLst/>
          <a:ahLst/>
          <a:cxnLst/>
          <a:rect l="0" t="0" r="0" b="0"/>
          <a:pathLst>
            <a:path>
              <a:moveTo>
                <a:pt x="567735" y="2434969"/>
              </a:moveTo>
              <a:arcTo wR="1339925" hR="1339925" stAng="7511415" swAng="117717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2FEB3B-CB26-4CEF-BB82-51BFD08FBA75}">
      <dsp:nvSpPr>
        <dsp:cNvPr id="0" name=""/>
        <dsp:cNvSpPr/>
      </dsp:nvSpPr>
      <dsp:spPr>
        <a:xfrm>
          <a:off x="766209" y="1340717"/>
          <a:ext cx="2306854" cy="811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куколка превращается в бабочку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805802" y="1380310"/>
        <a:ext cx="2227668" cy="731874"/>
      </dsp:txXfrm>
    </dsp:sp>
    <dsp:sp modelId="{408BAFE3-FEC8-4CF2-9302-7A90F681A68F}">
      <dsp:nvSpPr>
        <dsp:cNvPr id="0" name=""/>
        <dsp:cNvSpPr/>
      </dsp:nvSpPr>
      <dsp:spPr>
        <a:xfrm>
          <a:off x="2164932" y="657272"/>
          <a:ext cx="2679850" cy="2679850"/>
        </a:xfrm>
        <a:custGeom>
          <a:avLst/>
          <a:gdLst/>
          <a:ahLst/>
          <a:cxnLst/>
          <a:rect l="0" t="0" r="0" b="0"/>
          <a:pathLst>
            <a:path>
              <a:moveTo>
                <a:pt x="253634" y="555468"/>
              </a:moveTo>
              <a:arcTo wR="1339925" hR="1339925" stAng="12950080" swAng="119679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F0A15-C27E-40EB-AF19-48D2BEB628EF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326F5-5836-499F-A6E6-B95E3EF80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59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326F5-5836-499F-A6E6-B95E3EF805B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pc\Desktop\&#1040;&#1076;&#1084;&#1080;&#1085;&#1080;&#1089;&#1090;&#1088;&#1072;&#1090;&#1086;&#1088;\&#1057;&#1090;&#1072;&#1088;&#1099;&#1081;%20&#1082;&#1086;&#1084;&#1087;\&#1052;&#1086;&#1080;%20&#1076;&#1086;&#1082;&#1091;&#1084;&#1077;&#1085;&#1090;&#1099;\&#1085;&#1072;&#1090;&#1072;&#1096;&#1072;\&#1055;&#1056;&#1045;&#1047;&#1045;&#1053;&#1058;&#1040;&#1062;&#1048;&#1048;\&#1042;&#1080;&#1082;&#1090;&#1086;&#1088;&#1080;&#1085;&#1072;%20&#1053;&#1072;&#1089;&#1077;&#1082;&#1086;&#1084;&#1099;&#1077;.pptx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hyperlink" Target="&#1042;&#1080;&#1082;&#1090;&#1086;&#1088;&#1080;&#1085;&#1072;%20&#1053;&#1072;&#1089;&#1077;&#1082;&#1086;&#1084;&#1099;&#1077;.pptx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928802"/>
            <a:ext cx="7851648" cy="255746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latin typeface="Arial" pitchFamily="34" charset="0"/>
                <a:cs typeface="Arial" pitchFamily="34" charset="0"/>
              </a:rPr>
              <a:t> Обобщающий урок по теме: </a:t>
            </a:r>
            <a:r>
              <a:rPr lang="ru-RU" sz="5400" dirty="0" smtClean="0">
                <a:latin typeface="Arial" pitchFamily="34" charset="0"/>
                <a:cs typeface="Arial" pitchFamily="34" charset="0"/>
              </a:rPr>
              <a:t>«Насекомые»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для учащихся 8 класса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4000504"/>
            <a:ext cx="7854696" cy="17526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Выполнила: Кузнецова Н.Ю.</a:t>
            </a:r>
          </a:p>
          <a:p>
            <a:r>
              <a:rPr lang="ru-RU" sz="2000" dirty="0" smtClean="0"/>
              <a:t> ГБ(С)КОУ школа-интернат № З</a:t>
            </a:r>
          </a:p>
          <a:p>
            <a:r>
              <a:rPr lang="ru-RU" sz="2000" dirty="0" smtClean="0"/>
              <a:t>Тольятти 2015 год</a:t>
            </a:r>
            <a:endParaRPr lang="ru-RU" sz="2000" dirty="0"/>
          </a:p>
        </p:txBody>
      </p:sp>
      <p:pic>
        <p:nvPicPr>
          <p:cNvPr id="1027" name="Picture 3" descr="C:\Users\pc\Desktop\Администратор\Старый комп\Мои документы\наташа\анимация\Животные\Бабочки\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95536" y="764704"/>
            <a:ext cx="1296144" cy="148130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500042"/>
            <a:ext cx="3714776" cy="714380"/>
          </a:xfrm>
        </p:spPr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МЕДОНОСНАЯ ПЧЕЛА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857227"/>
            <a:ext cx="2797703" cy="53656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143240" y="1285860"/>
            <a:ext cx="5786478" cy="496254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Пчелы живут большими семьями: матка, трутни, множество рабочих пчел.</a:t>
            </a:r>
          </a:p>
          <a:p>
            <a:pPr algn="just"/>
            <a:r>
              <a:rPr lang="ru-RU" dirty="0" smtClean="0"/>
              <a:t>Собирают нектар и пыльцу, перерабатывают в мед, наполняют соты, которые строят из воска.</a:t>
            </a:r>
          </a:p>
          <a:p>
            <a:pPr algn="just"/>
            <a:r>
              <a:rPr lang="ru-RU" dirty="0" smtClean="0"/>
              <a:t>Разведение пчел называют пчеловодством.</a:t>
            </a:r>
          </a:p>
          <a:p>
            <a:pPr algn="just"/>
            <a:r>
              <a:rPr lang="ru-RU" dirty="0" smtClean="0"/>
              <a:t>Пчелы дают мед, воск, яд, опыляют растения.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C:\Users\pc\Pictures\img017.jpg"/>
          <p:cNvPicPr/>
          <p:nvPr/>
        </p:nvPicPr>
        <p:blipFill>
          <a:blip r:embed="rId2"/>
          <a:srcRect l="51470" t="9765" r="3791" b="76268"/>
          <a:stretch>
            <a:fillRect/>
          </a:stretch>
        </p:blipFill>
        <p:spPr bwMode="auto">
          <a:xfrm rot="16200000">
            <a:off x="-961500" y="2049733"/>
            <a:ext cx="552238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143900" y="5857892"/>
            <a:ext cx="685226" cy="68522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928670"/>
            <a:ext cx="4071966" cy="571504"/>
          </a:xfrm>
        </p:spPr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ТУТОВЫЙ ШЕЛКОПРЯД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28595" y="1666198"/>
            <a:ext cx="2550328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928926" y="1214422"/>
            <a:ext cx="5757874" cy="503397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Тутовый шелкопряд – бабочка с крыльями желтоватого цвета.</a:t>
            </a:r>
          </a:p>
          <a:p>
            <a:pPr algn="just"/>
            <a:r>
              <a:rPr lang="ru-RU" dirty="0" smtClean="0"/>
              <a:t>Одомашненное насекомое, в природе не встречается, утратило способность летать.</a:t>
            </a:r>
          </a:p>
          <a:p>
            <a:pPr algn="just"/>
            <a:r>
              <a:rPr lang="ru-RU" dirty="0" smtClean="0"/>
              <a:t>Гусеницы шелкопряда питаются листьями тутового дерева.</a:t>
            </a:r>
          </a:p>
          <a:p>
            <a:pPr algn="just"/>
            <a:r>
              <a:rPr lang="ru-RU" dirty="0" smtClean="0"/>
              <a:t>Коконы состоят из шелковых нитей, которые обрабатывают паром, высушивают и разматывают на станках.</a:t>
            </a:r>
          </a:p>
          <a:p>
            <a:pPr algn="just"/>
            <a:r>
              <a:rPr lang="ru-RU" dirty="0" smtClean="0"/>
              <a:t>Нити скручивают, ткут шелковые ткани.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C:\Users\pc\Pictures\img018.jpg"/>
          <p:cNvPicPr/>
          <p:nvPr/>
        </p:nvPicPr>
        <p:blipFill>
          <a:blip r:embed="rId2"/>
          <a:srcRect l="30786" t="6358" r="3314" b="77859"/>
          <a:stretch>
            <a:fillRect/>
          </a:stretch>
        </p:blipFill>
        <p:spPr bwMode="auto">
          <a:xfrm rot="16200000">
            <a:off x="-1117263" y="2238555"/>
            <a:ext cx="5650946" cy="255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13788" cy="5423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571480"/>
            <a:ext cx="4643470" cy="642942"/>
          </a:xfrm>
        </p:spPr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 КОЛОРАДСКИЙ ЖУК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27584" y="1390409"/>
            <a:ext cx="2029905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928926" y="1357298"/>
            <a:ext cx="5757874" cy="489110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Небольшие полосатые жуки родом из Америки, штата Колорадо.</a:t>
            </a:r>
          </a:p>
          <a:p>
            <a:pPr algn="just"/>
            <a:r>
              <a:rPr lang="ru-RU" dirty="0" smtClean="0"/>
              <a:t>Картофельный или колорадский жук очень плодовит – может отложить до 2400 яиц. К концу лета потомство составляет 30 миллионов жуков.</a:t>
            </a:r>
          </a:p>
          <a:p>
            <a:pPr algn="just"/>
            <a:r>
              <a:rPr lang="ru-RU" dirty="0" smtClean="0"/>
              <a:t>Вредитель. Личинки и жуки поедают листья картофеля, оставляя только крупные жилки.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C:\Users\pc\Pictures\img020.jpg"/>
          <p:cNvPicPr/>
          <p:nvPr/>
        </p:nvPicPr>
        <p:blipFill>
          <a:blip r:embed="rId2"/>
          <a:srcRect l="40086" t="35187" r="16462" b="49490"/>
          <a:stretch>
            <a:fillRect/>
          </a:stretch>
        </p:blipFill>
        <p:spPr bwMode="auto">
          <a:xfrm rot="5400000">
            <a:off x="-1182479" y="2254434"/>
            <a:ext cx="5580399" cy="25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215338" y="5929330"/>
            <a:ext cx="542350" cy="39949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857232"/>
            <a:ext cx="5929354" cy="500066"/>
          </a:xfrm>
        </p:spPr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        МУРАВЬИ – САНИТАРЫ ЛЕСА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4347" y="1614480"/>
            <a:ext cx="2286017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000365" y="1366816"/>
            <a:ext cx="5614998" cy="481966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Муравьи – мелкие бескрылые рыжие насекомые.</a:t>
            </a:r>
          </a:p>
          <a:p>
            <a:pPr algn="just"/>
            <a:r>
              <a:rPr lang="ru-RU" dirty="0" smtClean="0"/>
              <a:t>Муравьи живут большой семьей в муравейнике, который строится несколько лет.</a:t>
            </a:r>
          </a:p>
          <a:p>
            <a:pPr algn="just"/>
            <a:r>
              <a:rPr lang="ru-RU" dirty="0" smtClean="0"/>
              <a:t>С утра до вечера муравьи заняты работой – добывают пищу, строят муравейник, охраняют вход, ухаживают за потомством.</a:t>
            </a:r>
          </a:p>
          <a:p>
            <a:pPr algn="just"/>
            <a:r>
              <a:rPr lang="ru-RU" dirty="0" smtClean="0"/>
              <a:t>Муравьи уничтожают много насекомых – вредителей леса.</a:t>
            </a:r>
            <a:endParaRPr lang="ru-RU" dirty="0"/>
          </a:p>
        </p:txBody>
      </p:sp>
      <p:pic>
        <p:nvPicPr>
          <p:cNvPr id="5" name="Рисунок 4" descr="C:\Users\pc\Pictures\img022.jpg"/>
          <p:cNvPicPr/>
          <p:nvPr/>
        </p:nvPicPr>
        <p:blipFill>
          <a:blip r:embed="rId2"/>
          <a:srcRect l="6253" t="19984" r="29289" b="60714"/>
          <a:stretch>
            <a:fillRect/>
          </a:stretch>
        </p:blipFill>
        <p:spPr bwMode="auto">
          <a:xfrm rot="5400000">
            <a:off x="-976934" y="2209182"/>
            <a:ext cx="5421776" cy="253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215338" y="5857892"/>
            <a:ext cx="542350" cy="5423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ОБЩИЙ ВЫВОД: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/>
          <a:lstStyle/>
          <a:p>
            <a:r>
              <a:rPr lang="ru-RU" dirty="0" smtClean="0"/>
              <a:t>Насекомые – самые распространенные на Земле беспозвоночные животные.</a:t>
            </a:r>
          </a:p>
          <a:p>
            <a:r>
              <a:rPr lang="ru-RU" dirty="0" smtClean="0"/>
              <a:t>Насекомые живут в самых разных местах.</a:t>
            </a:r>
          </a:p>
          <a:p>
            <a:r>
              <a:rPr lang="ru-RU" dirty="0" smtClean="0"/>
              <a:t>Насекомые имеют мелкие размеры.</a:t>
            </a:r>
          </a:p>
          <a:p>
            <a:r>
              <a:rPr lang="ru-RU" dirty="0" smtClean="0"/>
              <a:t>У большинства насекомых есть крылья и они могут летать.</a:t>
            </a:r>
          </a:p>
          <a:p>
            <a:r>
              <a:rPr lang="ru-RU" dirty="0" smtClean="0"/>
              <a:t>Насекомые питаются самой разной пищей.</a:t>
            </a:r>
          </a:p>
          <a:p>
            <a:r>
              <a:rPr lang="ru-RU" dirty="0" smtClean="0"/>
              <a:t>Насекомые играют важную роль в природе и хозяйственной деятельности человека.</a:t>
            </a:r>
            <a:endParaRPr lang="ru-RU" dirty="0"/>
          </a:p>
        </p:txBody>
      </p:sp>
      <p:pic>
        <p:nvPicPr>
          <p:cNvPr id="5" name="Picture 2" descr="C:\Users\pc\Desktop\Администратор\Старый комп\Мои документы\наташа\анимация\Животные\Другие Бабочки и птицы\01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142976" y="1071546"/>
            <a:ext cx="1206505" cy="434341"/>
          </a:xfrm>
          <a:prstGeom prst="rect">
            <a:avLst/>
          </a:prstGeom>
          <a:noFill/>
        </p:spPr>
      </p:pic>
      <p:pic>
        <p:nvPicPr>
          <p:cNvPr id="6" name="Picture 2" descr="C:\Users\pc\Desktop\Администратор\Старый комп\Мои документы\наташа\анимация\Животные\Другие Бабочки и птицы\01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3702" y="1071546"/>
            <a:ext cx="1206505" cy="434341"/>
          </a:xfrm>
          <a:prstGeom prst="rect">
            <a:avLst/>
          </a:prstGeom>
          <a:noFill/>
        </p:spPr>
      </p:pic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7643834" y="5572140"/>
            <a:ext cx="828102" cy="75666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мой мир"/>
          <p:cNvPicPr>
            <a:picLocks noChangeAspect="1" noChangeArrowheads="1"/>
          </p:cNvPicPr>
          <p:nvPr/>
        </p:nvPicPr>
        <p:blipFill>
          <a:blip r:embed="rId2"/>
          <a:srcRect t="37540"/>
          <a:stretch>
            <a:fillRect/>
          </a:stretch>
        </p:blipFill>
        <p:spPr bwMode="auto">
          <a:xfrm>
            <a:off x="285720" y="214290"/>
            <a:ext cx="8643998" cy="6450090"/>
          </a:xfrm>
          <a:prstGeom prst="rect">
            <a:avLst/>
          </a:prstGeom>
          <a:solidFill>
            <a:schemeClr val="folHlink"/>
          </a:solidFill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1714480" y="785794"/>
            <a:ext cx="5143536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ПРОВЕРЬ СВОИ ЗНАНИЯ – ОТВЕТЬ НА ВОПРОСЫ ВИКТОРИНЫ!</a:t>
            </a: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УДАЧИ!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>
            <a:hlinkClick r:id="rId3" action="ppaction://hlinkpres?slideindex=1&amp;slidetitle=  Викторина по теме: «Насекомые»  для учащихся 8 класса  " highlightClick="1"/>
          </p:cNvPr>
          <p:cNvSpPr/>
          <p:nvPr/>
        </p:nvSpPr>
        <p:spPr>
          <a:xfrm>
            <a:off x="2714612" y="5572140"/>
            <a:ext cx="3143272" cy="642942"/>
          </a:xfrm>
          <a:prstGeom prst="roundRect">
            <a:avLst>
              <a:gd name="adj" fmla="val 3854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 action="ppaction://hlinkpres?slideindex=1&amp;slidetitle="/>
              </a:rPr>
              <a:t>ВИКТОРИНА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548680"/>
            <a:ext cx="3450285" cy="13801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857364"/>
            <a:ext cx="7286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 Учебник: Биология. Животные. 8 класс. Никишов А.И.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643306" y="1285860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Источники: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2428868"/>
            <a:ext cx="528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2. </a:t>
            </a:r>
            <a:r>
              <a:rPr lang="en-US" dirty="0" smtClean="0"/>
              <a:t>http://www.google.com/babochki-yarkie-babochki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7675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Аннотация для педагогов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352928" cy="5472608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Данная презентация предназначена для использования на обобщающем уроке по биологии по теме «Насекомые» в 8 классе для учащихся с интеллектуальными нарушениями.</a:t>
            </a:r>
          </a:p>
          <a:p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подключения образной памяти учащихся использовались иллюстрации учебника, используемого на уроках биологии.</a:t>
            </a:r>
          </a:p>
          <a:p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нажатии на значок «обратно» - переход на «Содержание». При щелчке мыши – переход на следующую страницу.</a:t>
            </a:r>
          </a:p>
          <a:p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 повторения темы «Насекомые» в качестве проверки знаний предлагается использовать вопросы ВИКТОРИНЫ. При нажатии на кнопку правильного ответа – открывается часть картинки. При нажатии на кнопку неправильного ответа – происходит покачивание прямоугольника.</a:t>
            </a:r>
          </a:p>
          <a:p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Внимание! Чтобы через кнопку перейти от повторения к викторине – оба файла должны находиться </a:t>
            </a:r>
            <a:r>
              <a:rPr lang="ru-RU" sz="22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одной папке.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 включите викторину самостоятельно.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357158" y="5786454"/>
            <a:ext cx="5929354" cy="3571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7158" y="4071942"/>
            <a:ext cx="5929354" cy="3571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7158" y="3643314"/>
            <a:ext cx="5929354" cy="3571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7158" y="3214686"/>
            <a:ext cx="5929354" cy="3571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7158" y="2714620"/>
            <a:ext cx="5929354" cy="4286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7158" y="4500570"/>
            <a:ext cx="5929354" cy="3571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7158" y="4929198"/>
            <a:ext cx="5929354" cy="3571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7158" y="2285992"/>
            <a:ext cx="5929354" cy="3571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7158" y="1857364"/>
            <a:ext cx="5929354" cy="3571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58" y="5357826"/>
            <a:ext cx="5929354" cy="3571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58" y="1428736"/>
            <a:ext cx="5929354" cy="3571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704088"/>
            <a:ext cx="7829576" cy="5817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Содержание: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357298"/>
            <a:ext cx="5929354" cy="485778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3" action="ppaction://hlinksldjump"/>
              </a:rPr>
              <a:t>Общие признаки насекомых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4" action="ppaction://hlinksldjump"/>
              </a:rPr>
              <a:t>Внешнее строение и образ жизни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5" action="ppaction://hlinksldjump"/>
              </a:rPr>
              <a:t>Бабочка-капустница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6" action="ppaction://hlinksldjump"/>
              </a:rPr>
              <a:t>Яблонная плодожорка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7" action="ppaction://hlinksldjump"/>
              </a:rPr>
              <a:t>Майский жук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8" action="ppaction://hlinksldjump"/>
              </a:rPr>
              <a:t>Комнатная муха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9" action="ppaction://hlinksldjump"/>
              </a:rPr>
              <a:t>Медоносная пчела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10" action="ppaction://hlinksldjump"/>
              </a:rPr>
              <a:t>Тутовый шелкопряд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11" action="ppaction://hlinksldjump"/>
              </a:rPr>
              <a:t>Колорадский жук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12" action="ppaction://hlinksldjump"/>
              </a:rPr>
              <a:t>Муравьи – санитары леса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13" action="ppaction://hlinksldjump"/>
              </a:rPr>
              <a:t>Общий вывод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486">
            <a:off x="5421395" y="830365"/>
            <a:ext cx="3421940" cy="136877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Общие признаки насекомых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736"/>
            <a:ext cx="8329642" cy="4895864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 algn="just"/>
            <a:r>
              <a:rPr lang="ru-RU" dirty="0" smtClean="0"/>
              <a:t>Насекомые – самые распространенные беспозвоночные животные (стрекозы, кузнечики, клопы, жуки, бабочки, пчелы, мухи, комары). </a:t>
            </a:r>
          </a:p>
          <a:p>
            <a:pPr algn="just"/>
            <a:r>
              <a:rPr lang="ru-RU" dirty="0" smtClean="0"/>
              <a:t>Насекомые живут в разных местах: в лесах, на полях и лугах, в водоемах, в почве, в жилье человека.</a:t>
            </a:r>
          </a:p>
          <a:p>
            <a:pPr algn="just"/>
            <a:r>
              <a:rPr lang="ru-RU" dirty="0" smtClean="0"/>
              <a:t>Питаются разной пищей: нектар цветков, травой, листьями, корой деревьев и т.д.</a:t>
            </a:r>
          </a:p>
          <a:p>
            <a:pPr algn="just"/>
            <a:r>
              <a:rPr lang="ru-RU" dirty="0" smtClean="0"/>
              <a:t>Насекомые приносят пользу человеку (пчелы, шмели, бабочки, муравьи и др.), а некоторые наносят вред (колорадский жук, платяная моль, тараканы, мухи).</a:t>
            </a:r>
            <a:endParaRPr lang="ru-RU" dirty="0"/>
          </a:p>
        </p:txBody>
      </p:sp>
      <p:pic>
        <p:nvPicPr>
          <p:cNvPr id="4" name="Picture 2" descr="C:\Users\pc\Desktop\Администратор\Старый комп\Мои документы\наташа\анимация\Животные\Другие Бабочки и птицы\01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28596" y="928670"/>
            <a:ext cx="1206505" cy="434341"/>
          </a:xfrm>
          <a:prstGeom prst="rect">
            <a:avLst/>
          </a:prstGeom>
          <a:noFill/>
        </p:spPr>
      </p:pic>
      <p:pic>
        <p:nvPicPr>
          <p:cNvPr id="5" name="Picture 2" descr="C:\Users\pc\Desktop\Администратор\Старый комп\Мои документы\наташа\анимация\Животные\Другие Бабочки и птицы\01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72396" y="928670"/>
            <a:ext cx="1206505" cy="434341"/>
          </a:xfrm>
          <a:prstGeom prst="rect">
            <a:avLst/>
          </a:prstGeom>
          <a:noFill/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429652" y="6143644"/>
            <a:ext cx="470912" cy="39947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Внешнее строение насекомых</a:t>
            </a:r>
          </a:p>
        </p:txBody>
      </p:sp>
      <p:pic>
        <p:nvPicPr>
          <p:cNvPr id="4" name="Содержимое 3" descr="C:\Users\pc\Pictures\img013.jpg"/>
          <p:cNvPicPr>
            <a:picLocks noGrp="1"/>
          </p:cNvPicPr>
          <p:nvPr>
            <p:ph idx="1"/>
          </p:nvPr>
        </p:nvPicPr>
        <p:blipFill>
          <a:blip r:embed="rId2"/>
          <a:srcRect l="25013" t="6787" r="29610" b="71946"/>
          <a:stretch>
            <a:fillRect/>
          </a:stretch>
        </p:blipFill>
        <p:spPr bwMode="auto">
          <a:xfrm>
            <a:off x="611560" y="1785926"/>
            <a:ext cx="799288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001024" y="5786454"/>
            <a:ext cx="785818" cy="50006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8071" y="476672"/>
            <a:ext cx="2743200" cy="116205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40061" y="1857397"/>
            <a:ext cx="2743200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643174" y="785794"/>
            <a:ext cx="6043626" cy="54626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БАБОЧКА-КАПУСТНИЦА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Маскировочный цвет крыльев под капусту: мучнисто-белого цвета с темными углами по краю, с  обратной стороны зеленовато-желтые. Крупные глаза, пара длинных усиков, длинный хоботок. Гусеницы поедают листья капусты.</a:t>
            </a:r>
          </a:p>
        </p:txBody>
      </p:sp>
      <p:pic>
        <p:nvPicPr>
          <p:cNvPr id="7" name="Рисунок 6" descr="C:\Users\pc\Pictures\img014.jpg"/>
          <p:cNvPicPr/>
          <p:nvPr/>
        </p:nvPicPr>
        <p:blipFill>
          <a:blip r:embed="rId2"/>
          <a:srcRect l="35115" t="7946" r="5234" b="77979"/>
          <a:stretch>
            <a:fillRect/>
          </a:stretch>
        </p:blipFill>
        <p:spPr bwMode="auto">
          <a:xfrm rot="16200000">
            <a:off x="-1518565" y="2211037"/>
            <a:ext cx="5988446" cy="244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2500298" y="2857496"/>
          <a:ext cx="6453190" cy="3492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Управляющая кнопка: возврат 9">
            <a:hlinkClick r:id="rId8" action="ppaction://hlinksldjump" highlightClick="1"/>
          </p:cNvPr>
          <p:cNvSpPr/>
          <p:nvPr/>
        </p:nvSpPr>
        <p:spPr>
          <a:xfrm>
            <a:off x="8215338" y="5929330"/>
            <a:ext cx="613788" cy="50006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500042"/>
            <a:ext cx="5143536" cy="771508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ЯБЛОННАЯ ПЛОДОЖОРКА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1667490"/>
            <a:ext cx="2743200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357554" y="1676400"/>
            <a:ext cx="5500726" cy="45720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Небольшая бабочка с крыльями буровато-серого цвета.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Маскировочная окраска крыльев под цвет коры яблони, груши.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Вредитель плодовых садов: из яиц выходят молодые гусеницы, прогрызают ходы внутри плодов, поедают созревшие семена.</a:t>
            </a: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pc\Pictures\img015.jpg"/>
          <p:cNvPicPr/>
          <p:nvPr/>
        </p:nvPicPr>
        <p:blipFill>
          <a:blip r:embed="rId2"/>
          <a:srcRect l="50989" t="10332" r="6040" b="76724"/>
          <a:stretch>
            <a:fillRect/>
          </a:stretch>
        </p:blipFill>
        <p:spPr bwMode="auto">
          <a:xfrm rot="16200000">
            <a:off x="-1033509" y="1977725"/>
            <a:ext cx="566640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143900" y="5715016"/>
            <a:ext cx="613788" cy="68522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500042"/>
            <a:ext cx="2743200" cy="857256"/>
          </a:xfrm>
        </p:spPr>
        <p:txBody>
          <a:bodyPr/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МАЙСКИЙ ЖУК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928670"/>
            <a:ext cx="2743200" cy="53075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643174" y="1676400"/>
            <a:ext cx="6500826" cy="4572000"/>
          </a:xfrm>
        </p:spPr>
        <p:txBody>
          <a:bodyPr>
            <a:normAutofit/>
          </a:bodyPr>
          <a:lstStyle/>
          <a:p>
            <a:r>
              <a:rPr lang="ru-RU" dirty="0" smtClean="0"/>
              <a:t>Крупные жуки, длина тела около 3 см.</a:t>
            </a:r>
          </a:p>
          <a:p>
            <a:r>
              <a:rPr lang="ru-RU" dirty="0" smtClean="0"/>
              <a:t>Окраска буровато-коричневая.</a:t>
            </a:r>
          </a:p>
          <a:p>
            <a:r>
              <a:rPr lang="ru-RU" dirty="0" smtClean="0"/>
              <a:t>На голове глаза, усики, щупики, сильные челюсти.</a:t>
            </a:r>
          </a:p>
          <a:p>
            <a:r>
              <a:rPr lang="ru-RU" dirty="0" smtClean="0"/>
              <a:t>Верхняя пара крыльев кожистая, нижняя перепончатая.</a:t>
            </a:r>
          </a:p>
          <a:p>
            <a:r>
              <a:rPr lang="ru-RU" dirty="0" smtClean="0"/>
              <a:t>Личинки яиц питаются корнями растений, наносят вред посадкам молодых сосен.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C:\Users\pc\Pictures\img016.jpg"/>
          <p:cNvPicPr/>
          <p:nvPr/>
        </p:nvPicPr>
        <p:blipFill>
          <a:blip r:embed="rId2"/>
          <a:srcRect l="34474" t="9311" r="4432" b="77177"/>
          <a:stretch>
            <a:fillRect/>
          </a:stretch>
        </p:blipFill>
        <p:spPr bwMode="auto">
          <a:xfrm rot="16200000">
            <a:off x="-1416289" y="2144481"/>
            <a:ext cx="5799280" cy="231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143900" y="5929330"/>
            <a:ext cx="756664" cy="61378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714356"/>
            <a:ext cx="3786214" cy="714380"/>
          </a:xfrm>
        </p:spPr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КОМНАТНАЯ МУХА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764704"/>
            <a:ext cx="2743200" cy="545037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000364" y="1676400"/>
            <a:ext cx="5929354" cy="4572000"/>
          </a:xfrm>
        </p:spPr>
        <p:txBody>
          <a:bodyPr/>
          <a:lstStyle/>
          <a:p>
            <a:pPr algn="just"/>
            <a:r>
              <a:rPr lang="ru-RU" dirty="0" smtClean="0"/>
              <a:t>Небольшое насекомое серой окраски тела.</a:t>
            </a:r>
          </a:p>
          <a:p>
            <a:pPr algn="just"/>
            <a:r>
              <a:rPr lang="ru-RU" dirty="0" smtClean="0"/>
              <a:t>Одна пара пленчатых крыльев, крупные глаза.</a:t>
            </a:r>
          </a:p>
          <a:p>
            <a:pPr algn="just"/>
            <a:r>
              <a:rPr lang="ru-RU" dirty="0" smtClean="0"/>
              <a:t>Может долго летать, перемещаться по стенам, потолку.</a:t>
            </a:r>
          </a:p>
          <a:p>
            <a:pPr algn="just"/>
            <a:r>
              <a:rPr lang="ru-RU" dirty="0" smtClean="0"/>
              <a:t>Питается отходами пищи.</a:t>
            </a:r>
          </a:p>
          <a:p>
            <a:pPr algn="just"/>
            <a:r>
              <a:rPr lang="ru-RU" dirty="0" smtClean="0"/>
              <a:t>Переносят возбудителей заразных болезней.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C:\Users\pc\Pictures\img021.jpg"/>
          <p:cNvPicPr/>
          <p:nvPr/>
        </p:nvPicPr>
        <p:blipFill>
          <a:blip r:embed="rId2"/>
          <a:srcRect l="44896" t="9875" r="2833" b="75823"/>
          <a:stretch>
            <a:fillRect/>
          </a:stretch>
        </p:blipFill>
        <p:spPr bwMode="auto">
          <a:xfrm rot="16200000">
            <a:off x="-1090370" y="2178602"/>
            <a:ext cx="55641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143900" y="5715016"/>
            <a:ext cx="613788" cy="61378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740</TotalTime>
  <Words>723</Words>
  <Application>Microsoft Office PowerPoint</Application>
  <PresentationFormat>Экран (4:3)</PresentationFormat>
  <Paragraphs>86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  Обобщающий урок по теме: «Насекомые»  для учащихся 8 класса  </vt:lpstr>
      <vt:lpstr>Аннотация для педагогов</vt:lpstr>
      <vt:lpstr>Содержание:</vt:lpstr>
      <vt:lpstr>Общие признаки насекомых</vt:lpstr>
      <vt:lpstr>Внешнее строение насекомых</vt:lpstr>
      <vt:lpstr>Презентация PowerPoint</vt:lpstr>
      <vt:lpstr>   ЯБЛОННАЯ ПЛОДОЖОРКА</vt:lpstr>
      <vt:lpstr>МАЙСКИЙ ЖУК</vt:lpstr>
      <vt:lpstr>КОМНАТНАЯ МУХА</vt:lpstr>
      <vt:lpstr>МЕДОНОСНАЯ ПЧЕЛА</vt:lpstr>
      <vt:lpstr>ТУТОВЫЙ ШЕЛКОПРЯД </vt:lpstr>
      <vt:lpstr>  КОЛОРАДСКИЙ ЖУК</vt:lpstr>
      <vt:lpstr>         МУРАВЬИ – САНИТАРЫ ЛЕСА</vt:lpstr>
      <vt:lpstr>ОБЩИЙ ВЫВОД: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Насекомые</dc:title>
  <dc:creator>pc</dc:creator>
  <cp:lastModifiedBy>vadim</cp:lastModifiedBy>
  <cp:revision>73</cp:revision>
  <dcterms:created xsi:type="dcterms:W3CDTF">2015-10-10T07:34:42Z</dcterms:created>
  <dcterms:modified xsi:type="dcterms:W3CDTF">2018-10-19T05:51:20Z</dcterms:modified>
</cp:coreProperties>
</file>