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5" r:id="rId5"/>
    <p:sldId id="286" r:id="rId6"/>
    <p:sldId id="287" r:id="rId7"/>
    <p:sldId id="288" r:id="rId8"/>
    <p:sldId id="267" r:id="rId9"/>
    <p:sldId id="270" r:id="rId10"/>
    <p:sldId id="271" r:id="rId11"/>
    <p:sldId id="273" r:id="rId12"/>
    <p:sldId id="275" r:id="rId13"/>
    <p:sldId id="276" r:id="rId14"/>
    <p:sldId id="278" r:id="rId15"/>
    <p:sldId id="279" r:id="rId16"/>
    <p:sldId id="280" r:id="rId17"/>
    <p:sldId id="281" r:id="rId18"/>
    <p:sldId id="269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93AB-04F9-4913-BC35-525E12A08F05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D4BB1-2738-46B5-9BE4-346B64D9E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00026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chemeClr val="bg1"/>
                </a:solidFill>
              </a:rPr>
              <a:t>Тема урока: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143932" cy="385287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Правописание парных звонких и глухих согласных в корне слова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Найдите и исправьте ошибки, </a:t>
            </a:r>
            <a:r>
              <a:rPr lang="ru-RU" sz="4000" b="1" dirty="0" smtClean="0">
                <a:solidFill>
                  <a:srgbClr val="FFFF00"/>
                </a:solidFill>
              </a:rPr>
              <a:t>объясните</a:t>
            </a:r>
            <a:r>
              <a:rPr lang="ru-RU" sz="4000" b="1" dirty="0" smtClean="0">
                <a:solidFill>
                  <a:srgbClr val="FFFF00"/>
                </a:solidFill>
              </a:rPr>
              <a:t>.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Пончик любит </a:t>
            </a:r>
            <a:r>
              <a:rPr lang="ru-RU" sz="4100" b="1" dirty="0" err="1" smtClean="0">
                <a:solidFill>
                  <a:schemeClr val="bg1"/>
                </a:solidFill>
              </a:rPr>
              <a:t>лимона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sz="5200" b="1" baseline="30000" dirty="0" err="1" smtClean="0">
                <a:solidFill>
                  <a:srgbClr val="FF0000"/>
                </a:solidFill>
              </a:rPr>
              <a:t>д</a:t>
            </a:r>
            <a:endParaRPr lang="ru-RU" sz="5200" b="1" baseline="30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4100" b="1" dirty="0" err="1" smtClean="0">
                <a:solidFill>
                  <a:schemeClr val="bg1"/>
                </a:solidFill>
              </a:rPr>
              <a:t>Шокола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sz="5200" b="1" baseline="30000" dirty="0" err="1" smtClean="0">
                <a:solidFill>
                  <a:srgbClr val="FF0000"/>
                </a:solidFill>
              </a:rPr>
              <a:t>д</a:t>
            </a:r>
            <a:r>
              <a:rPr lang="ru-RU" sz="4100" b="1" dirty="0" smtClean="0">
                <a:solidFill>
                  <a:schemeClr val="bg1"/>
                </a:solidFill>
              </a:rPr>
              <a:t> и </a:t>
            </a:r>
            <a:r>
              <a:rPr lang="ru-RU" sz="4100" b="1" dirty="0" err="1" smtClean="0">
                <a:solidFill>
                  <a:schemeClr val="bg1"/>
                </a:solidFill>
              </a:rPr>
              <a:t>мармела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sz="5200" b="1" baseline="30000" dirty="0" err="1" smtClean="0">
                <a:solidFill>
                  <a:srgbClr val="FF0000"/>
                </a:solidFill>
              </a:rPr>
              <a:t>д</a:t>
            </a:r>
            <a:endParaRPr lang="ru-RU" sz="5200" b="1" strike="sngStrik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А Авоська – </a:t>
            </a:r>
            <a:r>
              <a:rPr lang="ru-RU" sz="4100" b="1" dirty="0" err="1" smtClean="0">
                <a:solidFill>
                  <a:schemeClr val="bg1"/>
                </a:solidFill>
              </a:rPr>
              <a:t>плю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ж</a:t>
            </a:r>
            <a:r>
              <a:rPr lang="ru-RU" sz="5700" b="1" baseline="30000" dirty="0" err="1" smtClean="0">
                <a:solidFill>
                  <a:srgbClr val="FF0000"/>
                </a:solidFill>
              </a:rPr>
              <a:t>ш</a:t>
            </a:r>
            <a:r>
              <a:rPr lang="ru-RU" sz="4100" b="1" dirty="0" err="1" smtClean="0">
                <a:solidFill>
                  <a:schemeClr val="bg1"/>
                </a:solidFill>
              </a:rPr>
              <a:t>ки</a:t>
            </a:r>
            <a:endParaRPr lang="ru-RU" sz="4100" b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И </a:t>
            </a:r>
            <a:r>
              <a:rPr lang="ru-RU" sz="4100" b="1" dirty="0" err="1" smtClean="0">
                <a:solidFill>
                  <a:schemeClr val="bg1"/>
                </a:solidFill>
              </a:rPr>
              <a:t>сла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sz="5700" b="1" baseline="30000" dirty="0" err="1" smtClean="0">
                <a:solidFill>
                  <a:srgbClr val="FF0000"/>
                </a:solidFill>
              </a:rPr>
              <a:t>д</a:t>
            </a:r>
            <a:r>
              <a:rPr lang="ru-RU" sz="4100" b="1" dirty="0" smtClean="0">
                <a:solidFill>
                  <a:schemeClr val="bg1"/>
                </a:solidFill>
              </a:rPr>
              <a:t> кие </a:t>
            </a:r>
            <a:r>
              <a:rPr lang="ru-RU" sz="4100" b="1" dirty="0" err="1" smtClean="0">
                <a:solidFill>
                  <a:schemeClr val="bg1"/>
                </a:solidFill>
              </a:rPr>
              <a:t>ватру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ж</a:t>
            </a:r>
            <a:r>
              <a:rPr lang="ru-RU" sz="5700" b="1" baseline="30000" dirty="0" err="1" smtClean="0">
                <a:solidFill>
                  <a:srgbClr val="FF0000"/>
                </a:solidFill>
              </a:rPr>
              <a:t>ш</a:t>
            </a:r>
            <a:r>
              <a:rPr lang="ru-RU" sz="4100" b="1" dirty="0" err="1" smtClean="0">
                <a:solidFill>
                  <a:schemeClr val="bg1"/>
                </a:solidFill>
              </a:rPr>
              <a:t>ки</a:t>
            </a:r>
            <a:r>
              <a:rPr lang="ru-RU" sz="4100" b="1" dirty="0" smtClean="0">
                <a:solidFill>
                  <a:schemeClr val="bg1"/>
                </a:solidFill>
              </a:rPr>
              <a:t>.</a:t>
            </a:r>
          </a:p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 </a:t>
            </a:r>
          </a:p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Торопыжка любит </a:t>
            </a:r>
            <a:r>
              <a:rPr lang="ru-RU" sz="4100" b="1" dirty="0" err="1" smtClean="0">
                <a:solidFill>
                  <a:schemeClr val="bg1"/>
                </a:solidFill>
              </a:rPr>
              <a:t>тор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д</a:t>
            </a:r>
            <a:r>
              <a:rPr lang="ru-RU" sz="5700" b="1" baseline="30000" dirty="0" err="1" smtClean="0">
                <a:solidFill>
                  <a:srgbClr val="FF0000"/>
                </a:solidFill>
              </a:rPr>
              <a:t>т</a:t>
            </a:r>
            <a:endParaRPr lang="ru-RU" sz="5700" b="1" baseline="30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И из персиков </a:t>
            </a:r>
            <a:r>
              <a:rPr lang="ru-RU" sz="4100" b="1" dirty="0" err="1" smtClean="0">
                <a:solidFill>
                  <a:schemeClr val="bg1"/>
                </a:solidFill>
              </a:rPr>
              <a:t>компо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д</a:t>
            </a:r>
            <a:r>
              <a:rPr lang="ru-RU" sz="5700" b="1" baseline="30000" dirty="0" err="1" smtClean="0">
                <a:solidFill>
                  <a:srgbClr val="FF0000"/>
                </a:solidFill>
              </a:rPr>
              <a:t>т</a:t>
            </a:r>
            <a:r>
              <a:rPr lang="ru-RU" sz="4100" b="1" dirty="0" smtClean="0">
                <a:solidFill>
                  <a:schemeClr val="bg1"/>
                </a:solidFill>
              </a:rPr>
              <a:t>.</a:t>
            </a:r>
          </a:p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Все мы </a:t>
            </a:r>
            <a:r>
              <a:rPr lang="ru-RU" sz="4100" b="1" dirty="0" err="1" smtClean="0">
                <a:solidFill>
                  <a:schemeClr val="bg1"/>
                </a:solidFill>
              </a:rPr>
              <a:t>сла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sz="5700" b="1" baseline="30000" dirty="0" err="1" smtClean="0">
                <a:solidFill>
                  <a:srgbClr val="FF0000"/>
                </a:solidFill>
              </a:rPr>
              <a:t>д</a:t>
            </a:r>
            <a:r>
              <a:rPr lang="ru-RU" sz="4100" b="1" dirty="0" err="1" smtClean="0">
                <a:solidFill>
                  <a:schemeClr val="bg1"/>
                </a:solidFill>
              </a:rPr>
              <a:t>коежки</a:t>
            </a:r>
            <a:r>
              <a:rPr lang="ru-RU" sz="4100" b="1" dirty="0" smtClean="0">
                <a:solidFill>
                  <a:schemeClr val="bg1"/>
                </a:solidFill>
              </a:rPr>
              <a:t>,</a:t>
            </a:r>
          </a:p>
          <a:p>
            <a:pPr algn="r">
              <a:buNone/>
            </a:pPr>
            <a:r>
              <a:rPr lang="ru-RU" sz="4100" b="1" dirty="0" smtClean="0">
                <a:solidFill>
                  <a:schemeClr val="bg1"/>
                </a:solidFill>
              </a:rPr>
              <a:t>Щёлкаем </a:t>
            </a:r>
            <a:r>
              <a:rPr lang="ru-RU" sz="4100" b="1" dirty="0" err="1" smtClean="0">
                <a:solidFill>
                  <a:schemeClr val="bg1"/>
                </a:solidFill>
              </a:rPr>
              <a:t>оре</a:t>
            </a:r>
            <a:r>
              <a:rPr lang="ru-RU" sz="4100" b="1" strike="sngStrike" dirty="0" err="1" smtClean="0">
                <a:solidFill>
                  <a:schemeClr val="accent3">
                    <a:lumMod val="75000"/>
                  </a:schemeClr>
                </a:solidFill>
              </a:rPr>
              <a:t>ж</a:t>
            </a:r>
            <a:r>
              <a:rPr lang="ru-RU" sz="5700" b="1" baseline="30000" dirty="0" err="1" smtClean="0">
                <a:solidFill>
                  <a:srgbClr val="FF0000"/>
                </a:solidFill>
              </a:rPr>
              <a:t>ш</a:t>
            </a:r>
            <a:r>
              <a:rPr lang="ru-RU" sz="4100" b="1" dirty="0" err="1" smtClean="0">
                <a:solidFill>
                  <a:schemeClr val="bg1"/>
                </a:solidFill>
              </a:rPr>
              <a:t>ки</a:t>
            </a:r>
            <a:r>
              <a:rPr lang="ru-RU" sz="4100" b="1" dirty="0" smtClean="0">
                <a:solidFill>
                  <a:schemeClr val="bg1"/>
                </a:solidFill>
              </a:rPr>
              <a:t>.</a:t>
            </a:r>
          </a:p>
          <a:p>
            <a:pPr algn="r">
              <a:buNone/>
            </a:pPr>
            <a:r>
              <a:rPr lang="ru-RU" sz="4100" b="1" dirty="0" smtClean="0"/>
              <a:t> </a:t>
            </a:r>
          </a:p>
          <a:p>
            <a:endParaRPr lang="ru-RU" dirty="0"/>
          </a:p>
        </p:txBody>
      </p:sp>
      <p:pic>
        <p:nvPicPr>
          <p:cNvPr id="25604" name="Picture 4" descr="https://godliteratury.ru/wp-content/uploads/2016/11/Nezna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928934"/>
            <a:ext cx="2786082" cy="352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14290"/>
            <a:ext cx="900115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бума…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тру…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endParaRPr kumimoji="0" lang="ru-RU" sz="7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бесе…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sz="7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Рисунок 1" descr="http://festival.1september.ru/articles/561257/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928802"/>
            <a:ext cx="4951411" cy="328614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5000636"/>
            <a:ext cx="97872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ша…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мы…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кно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до…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14290"/>
            <a:ext cx="900115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бума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                                                                 тру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ю</a:t>
            </a:r>
            <a:r>
              <a:rPr lang="ru-RU" sz="24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                                                                        фла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шу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                                                                       гря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endParaRPr kumimoji="0" lang="ru-RU" sz="7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бесе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                                                                   ска</a:t>
            </a:r>
            <a:r>
              <a:rPr lang="ru-RU" sz="2400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                              </a:t>
            </a:r>
            <a:endParaRPr kumimoji="0" lang="ru-RU" sz="7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Рисунок 1" descr="http://festival.1september.ru/articles/561257/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928802"/>
            <a:ext cx="4951411" cy="328614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5000636"/>
            <a:ext cx="97872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</a:t>
            </a:r>
            <a:r>
              <a:rPr lang="ru-RU" sz="24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                                                                                      ша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пу</a:t>
            </a:r>
            <a:r>
              <a:rPr lang="ru-RU" sz="24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                                                                                        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кно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                                                                      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4481" y="1857360"/>
          <a:ext cx="5623492" cy="4572040"/>
        </p:xfrm>
        <a:graphic>
          <a:graphicData uri="http://schemas.openxmlformats.org/drawingml/2006/table">
            <a:tbl>
              <a:tblPr/>
              <a:tblGrid>
                <a:gridCol w="2879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4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сладости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конфе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ка, пряни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цветы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рома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ка, люти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посуда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ка, кру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драгоценные камни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алма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з,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изумру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мебель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табуре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т,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крова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птицы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зябли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овощи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морко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орудия труда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ка, лопа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Заполните таблицу, подбирая подходящие по смыслу слова.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Вставьте пропущенные буквы. Слова для справок: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табуре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…, крова…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рома…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конфе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изумру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…, зябли…,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пряни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Прочитайте цепочки слов. В каждой найдите лишнее. Вставьте пропущенные буквы.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1538" y="2000240"/>
            <a:ext cx="80724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игру…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кату…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клю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Доро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варе…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но…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Лоша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ской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лопа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зага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Мину…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моне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гря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конфе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Оши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гри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тру…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Прочитайте цепочки слов. В каждой найдите лишнее. Вставьте пропущенные буквы.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1538" y="1428736"/>
            <a:ext cx="8072462" cy="41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Ло</a:t>
            </a:r>
            <a:r>
              <a:rPr lang="ru-RU" sz="3600" strike="sngStrike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игру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кату</a:t>
            </a:r>
            <a:r>
              <a:rPr lang="ru-RU" sz="36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клю</a:t>
            </a:r>
            <a:r>
              <a:rPr lang="ru-RU" sz="36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Доро</a:t>
            </a:r>
            <a:r>
              <a:rPr lang="ru-RU" sz="36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кры</a:t>
            </a:r>
            <a:r>
              <a:rPr lang="ru-RU" sz="3600" strike="sngStrike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варе</a:t>
            </a:r>
            <a:r>
              <a:rPr lang="ru-RU" sz="36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но</a:t>
            </a:r>
            <a:r>
              <a:rPr lang="ru-RU" sz="36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Лоша</a:t>
            </a:r>
            <a:r>
              <a:rPr lang="ru-RU" sz="36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лопа</a:t>
            </a:r>
            <a:r>
              <a:rPr lang="ru-RU" sz="3600" strike="sngStrike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зага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Мину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моне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гря</a:t>
            </a:r>
            <a:r>
              <a:rPr lang="ru-RU" sz="3600" b="1" strike="sngStrike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конфе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Оши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гри</a:t>
            </a:r>
            <a:r>
              <a:rPr lang="ru-RU" sz="36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ки, тру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ка, 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ла</a:t>
            </a:r>
            <a:r>
              <a:rPr lang="ru-RU" sz="3600" b="1" strike="sngStrike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600" b="0" i="0" u="none" strike="sng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93991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Назвать ласкательными словами, что есть у куклы. В словах должны быть парные согласные.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Подобрать проверочные.</a:t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35842" name="Picture 2" descr="https://xn----7sbb7afirdq1f.xn--80agbcqdjc3d.xn--p1ai/images/prodacts/sourse/3/3347_kukla-adora-inc-mertsanie-i-blesk-20quot-20014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85926"/>
            <a:ext cx="485778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93991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Но</a:t>
            </a:r>
            <a:r>
              <a:rPr lang="ru-RU" sz="4000" dirty="0" smtClean="0">
                <a:solidFill>
                  <a:srgbClr val="FFFF00"/>
                </a:solidFill>
              </a:rPr>
              <a:t>ж</a:t>
            </a:r>
            <a:r>
              <a:rPr lang="ru-RU" sz="4000" dirty="0" smtClean="0">
                <a:solidFill>
                  <a:schemeClr val="bg1"/>
                </a:solidFill>
              </a:rPr>
              <a:t>ки, зу</a:t>
            </a:r>
            <a:r>
              <a:rPr lang="ru-RU" sz="4000" dirty="0" smtClean="0">
                <a:solidFill>
                  <a:srgbClr val="FFFF00"/>
                </a:solidFill>
              </a:rPr>
              <a:t>б</a:t>
            </a:r>
            <a:r>
              <a:rPr lang="ru-RU" sz="4000" dirty="0" smtClean="0">
                <a:solidFill>
                  <a:schemeClr val="bg1"/>
                </a:solidFill>
              </a:rPr>
              <a:t>ки, бро</a:t>
            </a:r>
            <a:r>
              <a:rPr lang="ru-RU" sz="4000" dirty="0" smtClean="0">
                <a:solidFill>
                  <a:srgbClr val="FFFF00"/>
                </a:solidFill>
              </a:rPr>
              <a:t>в</a:t>
            </a:r>
            <a:r>
              <a:rPr lang="ru-RU" sz="4000" dirty="0" smtClean="0">
                <a:solidFill>
                  <a:schemeClr val="bg1"/>
                </a:solidFill>
              </a:rPr>
              <a:t>ки, гла</a:t>
            </a:r>
            <a:r>
              <a:rPr lang="ru-RU" sz="4000" dirty="0" smtClean="0">
                <a:solidFill>
                  <a:srgbClr val="FFFF00"/>
                </a:solidFill>
              </a:rPr>
              <a:t>з</a:t>
            </a:r>
            <a:r>
              <a:rPr lang="ru-RU" sz="4000" dirty="0" smtClean="0">
                <a:solidFill>
                  <a:schemeClr val="bg1"/>
                </a:solidFill>
              </a:rPr>
              <a:t>ки, гу</a:t>
            </a:r>
            <a:r>
              <a:rPr lang="ru-RU" sz="4000" dirty="0" smtClean="0">
                <a:solidFill>
                  <a:srgbClr val="FFFF00"/>
                </a:solidFill>
              </a:rPr>
              <a:t>б</a:t>
            </a:r>
            <a:r>
              <a:rPr lang="ru-RU" sz="4000" dirty="0" smtClean="0">
                <a:solidFill>
                  <a:schemeClr val="bg1"/>
                </a:solidFill>
              </a:rPr>
              <a:t>ки, у</a:t>
            </a:r>
            <a:r>
              <a:rPr lang="ru-RU" sz="4000" dirty="0" smtClean="0">
                <a:solidFill>
                  <a:srgbClr val="FFFF00"/>
                </a:solidFill>
              </a:rPr>
              <a:t>ш</a:t>
            </a:r>
            <a:r>
              <a:rPr lang="ru-RU" sz="4000" dirty="0" smtClean="0">
                <a:solidFill>
                  <a:schemeClr val="bg1"/>
                </a:solidFill>
              </a:rPr>
              <a:t>ки…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5842" name="Picture 2" descr="https://xn----7sbb7afirdq1f.xn--80agbcqdjc3d.xn--p1ai/images/prodacts/sourse/3/3347_kukla-adora-inc-mertsanie-i-blesk-20quot-20014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85926"/>
            <a:ext cx="485778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"/>
            <a:ext cx="900115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                                     Алгоритм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1</a:t>
            </a:r>
            <a:r>
              <a:rPr lang="ru-RU" sz="3200" b="1" dirty="0" smtClean="0">
                <a:solidFill>
                  <a:schemeClr val="bg1"/>
                </a:solidFill>
              </a:rPr>
              <a:t>. Читаю слово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2. Нахожу парный согласный звук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3. Выделяю корень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(если орфограмма в корне надо проверить)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4. Изменяю слово: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назови ласково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FF00"/>
                </a:solidFill>
              </a:rPr>
              <a:t> один - много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FF00"/>
                </a:solidFill>
              </a:rPr>
              <a:t> много - один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FF00"/>
                </a:solidFill>
              </a:rPr>
              <a:t> подставь слово «нет»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5. Проверяю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6. Пишу букву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7. Подчеркиваю орфограмму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714356"/>
          <a:ext cx="8643996" cy="5572164"/>
        </p:xfrm>
        <a:graphic>
          <a:graphicData uri="http://schemas.openxmlformats.org/drawingml/2006/table">
            <a:tbl>
              <a:tblPr/>
              <a:tblGrid>
                <a:gridCol w="2881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1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19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7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Урок</a:t>
                      </a:r>
                      <a:endParaRPr lang="ru-RU" sz="28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 на уроке</a:t>
                      </a:r>
                      <a:endParaRPr lang="ru-RU" sz="2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7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Интересно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Работал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Понял материал 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7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Скучно</a:t>
                      </a:r>
                      <a:endParaRPr lang="ru-RU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Отдыхал</a:t>
                      </a:r>
                      <a:endParaRPr lang="ru-RU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Узнал больше, чем знал 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3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3.Безразлично </a:t>
                      </a:r>
                      <a:endParaRPr lang="ru-RU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Помогал другим</a:t>
                      </a:r>
                      <a:endParaRPr lang="ru-RU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Не понял материал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 numCol="2">
            <a:normAutofit/>
          </a:bodyPr>
          <a:lstStyle/>
          <a:p>
            <a:pPr algn="l"/>
            <a:r>
              <a:rPr lang="ru-RU" dirty="0">
                <a:solidFill>
                  <a:schemeClr val="bg1"/>
                </a:solidFill>
              </a:rPr>
              <a:t>ф</a:t>
            </a:r>
            <a:r>
              <a:rPr lang="ru-RU" dirty="0" smtClean="0">
                <a:solidFill>
                  <a:schemeClr val="bg1"/>
                </a:solidFill>
              </a:rPr>
              <a:t>лаги – фла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берега – бере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сапоги – сапо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уроки – уро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ужи-у</a:t>
            </a:r>
            <a:r>
              <a:rPr lang="ru-RU" dirty="0" smtClean="0">
                <a:solidFill>
                  <a:srgbClr val="FFFF00"/>
                </a:solidFill>
              </a:rPr>
              <a:t>ж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пляжи-пля</a:t>
            </a:r>
            <a:r>
              <a:rPr lang="ru-RU" dirty="0" smtClean="0">
                <a:solidFill>
                  <a:srgbClr val="FFFF00"/>
                </a:solidFill>
              </a:rPr>
              <a:t>ж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шалаши-шала</a:t>
            </a:r>
            <a:r>
              <a:rPr lang="ru-RU" dirty="0" smtClean="0">
                <a:solidFill>
                  <a:srgbClr val="FFFF00"/>
                </a:solidFill>
              </a:rPr>
              <a:t>ш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малыши-малы</a:t>
            </a:r>
            <a:r>
              <a:rPr lang="ru-RU" dirty="0" smtClean="0">
                <a:solidFill>
                  <a:srgbClr val="FFFF00"/>
                </a:solidFill>
              </a:rPr>
              <a:t>ш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сады-са</a:t>
            </a:r>
            <a:r>
              <a:rPr lang="ru-RU" dirty="0" smtClean="0">
                <a:solidFill>
                  <a:srgbClr val="FFC000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города-горо</a:t>
            </a:r>
            <a:r>
              <a:rPr lang="ru-RU" dirty="0" smtClean="0">
                <a:solidFill>
                  <a:srgbClr val="FFC000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огороды-огоро</a:t>
            </a:r>
            <a:r>
              <a:rPr lang="ru-RU" dirty="0" smtClean="0">
                <a:solidFill>
                  <a:srgbClr val="FFC000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заводы-заво</a:t>
            </a:r>
            <a:r>
              <a:rPr lang="ru-RU" dirty="0" smtClean="0">
                <a:solidFill>
                  <a:srgbClr val="FFC000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Спасибо за работу!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Содержимое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62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6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Взял 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я в руки гибкий пру… </a:t>
            </a:r>
            <a:endParaRPr lang="ru-RU" sz="6600" dirty="0" smtClean="0">
              <a:solidFill>
                <a:srgbClr val="FFFFFF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6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погнал гусей на пру</a:t>
            </a:r>
            <a:r>
              <a:rPr lang="ru-RU" sz="66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6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руки взял зеленый </a:t>
            </a:r>
            <a:r>
              <a:rPr lang="ru-RU" sz="66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лу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6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пошел гулять на </a:t>
            </a:r>
            <a:r>
              <a:rPr lang="ru-RU" sz="66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лу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.. </a:t>
            </a:r>
            <a:r>
              <a:rPr lang="ru-RU" sz="66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6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Смастерил из бревен </a:t>
            </a:r>
            <a:r>
              <a:rPr lang="ru-RU" sz="66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пло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endParaRPr lang="ru-RU" sz="6600" dirty="0" smtClean="0">
              <a:solidFill>
                <a:srgbClr val="FFFFFF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6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66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 груше спелый </a:t>
            </a:r>
            <a:r>
              <a:rPr lang="ru-RU" sz="66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пло</a:t>
            </a:r>
            <a:r>
              <a:rPr lang="ru-RU" sz="66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0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Взял </a:t>
            </a: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я в руки гибкий пру… (прутик)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 погнал гусей на пру…(пруды</a:t>
            </a:r>
            <a:r>
              <a:rPr lang="ru-RU" sz="48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руки взял зеленый </a:t>
            </a:r>
            <a:r>
              <a:rPr lang="ru-RU" sz="48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лу</a:t>
            </a: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 (луковица)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 пошел гулять на </a:t>
            </a:r>
            <a:r>
              <a:rPr lang="ru-RU" sz="48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лу</a:t>
            </a: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.. .(луга</a:t>
            </a:r>
            <a:r>
              <a:rPr lang="ru-RU" sz="48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Смастерил из бревен </a:t>
            </a:r>
            <a:r>
              <a:rPr lang="ru-RU" sz="48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пло</a:t>
            </a: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 (плотик)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 на груше спелый </a:t>
            </a:r>
            <a:r>
              <a:rPr lang="ru-RU" sz="48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пло</a:t>
            </a:r>
            <a:r>
              <a:rPr lang="ru-RU" sz="48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 (плоды)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73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752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 сейчас вам нужно проверить слова, написанные на доске, записав правильно: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Ретко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грятка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крушка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дожть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Трафка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сетка и  </a:t>
            </a: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лопадка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Крышка, ложка, поварешка,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Книшка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парта, утка, </a:t>
            </a:r>
            <a:r>
              <a:rPr lang="ru-RU" sz="6000" dirty="0" err="1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скаска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33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646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 сейчас вам нужно проверить слова, написанные на доске, записав правильно: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Редко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грядка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кружка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дождь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Травка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сетка и  </a:t>
            </a: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лопатка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Крышка, ложка, поварешка,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Книжка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парта, утка, </a:t>
            </a:r>
            <a:r>
              <a:rPr lang="ru-RU" sz="6000" dirty="0" smtClean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</a:t>
            </a:r>
            <a:r>
              <a:rPr lang="ru-RU" sz="6000" dirty="0">
                <a:solidFill>
                  <a:srgbClr val="FFFFFF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79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                          Алгоритм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1. Читаю слово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2. Нахожу парный согласный звук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3. Выделяю корень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(если орфограмма в корне надо проверить)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4. Изменяю слово: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5. Проверяю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6. Пишу букву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7. </a:t>
            </a:r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одчеркиваю орфограмму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Найдите и исправьте ошибки, </a:t>
            </a:r>
            <a:r>
              <a:rPr lang="ru-RU" sz="4000" b="1" dirty="0" smtClean="0">
                <a:solidFill>
                  <a:srgbClr val="FFFF00"/>
                </a:solidFill>
              </a:rPr>
              <a:t>объясните</a:t>
            </a:r>
            <a:r>
              <a:rPr lang="ru-RU" sz="4000" b="1" dirty="0" smtClean="0">
                <a:solidFill>
                  <a:srgbClr val="FFFF00"/>
                </a:solidFill>
              </a:rPr>
              <a:t>.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Пончик любит </a:t>
            </a:r>
            <a:r>
              <a:rPr lang="ru-RU" dirty="0" err="1" smtClean="0">
                <a:solidFill>
                  <a:schemeClr val="bg1"/>
                </a:solidFill>
              </a:rPr>
              <a:t>лимонат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Шоколат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ru-RU" dirty="0" err="1" smtClean="0">
                <a:solidFill>
                  <a:schemeClr val="bg1"/>
                </a:solidFill>
              </a:rPr>
              <a:t>мармелат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 Авоська – </a:t>
            </a:r>
            <a:r>
              <a:rPr lang="ru-RU" dirty="0" err="1" smtClean="0">
                <a:solidFill>
                  <a:schemeClr val="bg1"/>
                </a:solidFill>
              </a:rPr>
              <a:t>плюжки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 err="1" smtClean="0">
                <a:solidFill>
                  <a:schemeClr val="bg1"/>
                </a:solidFill>
              </a:rPr>
              <a:t>слаткие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ватружки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Торопыжка любит </a:t>
            </a:r>
            <a:r>
              <a:rPr lang="ru-RU" dirty="0" err="1" smtClean="0">
                <a:solidFill>
                  <a:schemeClr val="bg1"/>
                </a:solidFill>
              </a:rPr>
              <a:t>торд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И из персиков </a:t>
            </a:r>
            <a:r>
              <a:rPr lang="ru-RU" dirty="0" err="1" smtClean="0">
                <a:solidFill>
                  <a:schemeClr val="bg1"/>
                </a:solidFill>
              </a:rPr>
              <a:t>компод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Все мы </a:t>
            </a:r>
            <a:r>
              <a:rPr lang="ru-RU" dirty="0" err="1" smtClean="0">
                <a:solidFill>
                  <a:schemeClr val="bg1"/>
                </a:solidFill>
              </a:rPr>
              <a:t>слаткоежки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Щёлкаем </a:t>
            </a:r>
            <a:r>
              <a:rPr lang="ru-RU" dirty="0" err="1" smtClean="0">
                <a:solidFill>
                  <a:schemeClr val="bg1"/>
                </a:solidFill>
              </a:rPr>
              <a:t>орежки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s://ds03.infourok.ru/uploads/ex/024e/000482a5-0636c686/2/hello_html_2b07e0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214686"/>
            <a:ext cx="3429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324</TotalTime>
  <Words>502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 урока:</vt:lpstr>
      <vt:lpstr>флаги – флаг берега – берег сапоги – сапог уроки – урок  ужи-уж пляжи-пляж шалаши-шалаш малыши-малыш сады-сад города-город огороды-огород заводы-завод   </vt:lpstr>
      <vt:lpstr>Слайд 3</vt:lpstr>
      <vt:lpstr>Слайд 4</vt:lpstr>
      <vt:lpstr>Слайд 5</vt:lpstr>
      <vt:lpstr>Слайд 6</vt:lpstr>
      <vt:lpstr>Слайд 7</vt:lpstr>
      <vt:lpstr>                          Алгоритм 1. Читаю слово 2. Нахожу парный согласный звук 3. Выделяю корень  (если орфограмма в корне надо проверить) 4. Изменяю слово:  5. Проверяю 6. Пишу букву 7. Подчеркиваю орфограмму </vt:lpstr>
      <vt:lpstr>Найдите и исправьте ошибки, объясните.  </vt:lpstr>
      <vt:lpstr>Найдите и исправьте ошибки, объясните.  </vt:lpstr>
      <vt:lpstr>Слайд 11</vt:lpstr>
      <vt:lpstr>Слайд 12</vt:lpstr>
      <vt:lpstr>Слайд 13</vt:lpstr>
      <vt:lpstr>Прочитайте цепочки слов. В каждой найдите лишнее. Вставьте пропущенные буквы. </vt:lpstr>
      <vt:lpstr>Прочитайте цепочки слов. В каждой найдите лишнее. Вставьте пропущенные буквы. </vt:lpstr>
      <vt:lpstr>Назвать ласкательными словами, что есть у куклы. В словах должны быть парные согласные.  Подобрать проверочные. </vt:lpstr>
      <vt:lpstr>Ножки, зубки, бровки, глазки, губки, ушки…</vt:lpstr>
      <vt:lpstr>Слайд 18</vt:lpstr>
      <vt:lpstr>Слайд 19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Админ</dc:creator>
  <cp:lastModifiedBy>User</cp:lastModifiedBy>
  <cp:revision>70</cp:revision>
  <dcterms:created xsi:type="dcterms:W3CDTF">2017-04-17T11:00:49Z</dcterms:created>
  <dcterms:modified xsi:type="dcterms:W3CDTF">2019-10-22T05:22:11Z</dcterms:modified>
</cp:coreProperties>
</file>